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4D067278-9FC9-497B-BFDC-DD3D0A18A8D7}" type="datetimeFigureOut">
              <a:rPr lang="ar-EG" smtClean="0"/>
              <a:t>09/08/1441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25E55A22-7107-430B-8DD5-BE0A2B4F0B7B}"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4D067278-9FC9-497B-BFDC-DD3D0A18A8D7}" type="datetimeFigureOut">
              <a:rPr lang="ar-EG" smtClean="0"/>
              <a:t>09/08/1441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25E55A22-7107-430B-8DD5-BE0A2B4F0B7B}"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4D067278-9FC9-497B-BFDC-DD3D0A18A8D7}" type="datetimeFigureOut">
              <a:rPr lang="ar-EG" smtClean="0"/>
              <a:t>09/08/1441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25E55A22-7107-430B-8DD5-BE0A2B4F0B7B}"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4D067278-9FC9-497B-BFDC-DD3D0A18A8D7}" type="datetimeFigureOut">
              <a:rPr lang="ar-EG" smtClean="0"/>
              <a:t>09/08/1441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25E55A22-7107-430B-8DD5-BE0A2B4F0B7B}"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D067278-9FC9-497B-BFDC-DD3D0A18A8D7}" type="datetimeFigureOut">
              <a:rPr lang="ar-EG" smtClean="0"/>
              <a:t>09/08/1441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25E55A22-7107-430B-8DD5-BE0A2B4F0B7B}"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4D067278-9FC9-497B-BFDC-DD3D0A18A8D7}" type="datetimeFigureOut">
              <a:rPr lang="ar-EG" smtClean="0"/>
              <a:t>09/08/1441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25E55A22-7107-430B-8DD5-BE0A2B4F0B7B}"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4D067278-9FC9-497B-BFDC-DD3D0A18A8D7}" type="datetimeFigureOut">
              <a:rPr lang="ar-EG" smtClean="0"/>
              <a:t>09/08/1441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25E55A22-7107-430B-8DD5-BE0A2B4F0B7B}"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4D067278-9FC9-497B-BFDC-DD3D0A18A8D7}" type="datetimeFigureOut">
              <a:rPr lang="ar-EG" smtClean="0"/>
              <a:t>09/08/1441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25E55A22-7107-430B-8DD5-BE0A2B4F0B7B}"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D067278-9FC9-497B-BFDC-DD3D0A18A8D7}" type="datetimeFigureOut">
              <a:rPr lang="ar-EG" smtClean="0"/>
              <a:t>09/08/1441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25E55A22-7107-430B-8DD5-BE0A2B4F0B7B}"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D067278-9FC9-497B-BFDC-DD3D0A18A8D7}" type="datetimeFigureOut">
              <a:rPr lang="ar-EG" smtClean="0"/>
              <a:t>09/08/1441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25E55A22-7107-430B-8DD5-BE0A2B4F0B7B}"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D067278-9FC9-497B-BFDC-DD3D0A18A8D7}" type="datetimeFigureOut">
              <a:rPr lang="ar-EG" smtClean="0"/>
              <a:t>09/08/1441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25E55A22-7107-430B-8DD5-BE0A2B4F0B7B}"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D067278-9FC9-497B-BFDC-DD3D0A18A8D7}" type="datetimeFigureOut">
              <a:rPr lang="ar-EG" smtClean="0"/>
              <a:t>09/08/1441</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5E55A22-7107-430B-8DD5-BE0A2B4F0B7B}" type="slidenum">
              <a:rPr lang="ar-EG" smtClean="0"/>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3">
            <a:schemeClr val="lt1"/>
          </a:lnRef>
          <a:fillRef idx="1">
            <a:schemeClr val="accent1"/>
          </a:fillRef>
          <a:effectRef idx="1">
            <a:schemeClr val="accent1"/>
          </a:effectRef>
          <a:fontRef idx="minor">
            <a:schemeClr val="lt1"/>
          </a:fontRef>
        </p:style>
        <p:txBody>
          <a:bodyPr/>
          <a:lstStyle/>
          <a:p>
            <a:r>
              <a:rPr lang="ar-SA" b="1" dirty="0"/>
              <a:t>تطور النظام السياسي</a:t>
            </a:r>
            <a:endParaRPr lang="ar-EG" dirty="0"/>
          </a:p>
        </p:txBody>
      </p:sp>
      <p:sp>
        <p:nvSpPr>
          <p:cNvPr id="3" name="عنوان فرعي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lstStyle/>
          <a:p>
            <a:r>
              <a:rPr lang="ar-EG" dirty="0" smtClean="0"/>
              <a:t>الفرقة الرابعة قسم التاريخ الشعبة العامة</a:t>
            </a:r>
          </a:p>
          <a:p>
            <a:r>
              <a:rPr lang="ar-EG" dirty="0" smtClean="0"/>
              <a:t>المقرر: حضارة مصر القديمة</a:t>
            </a:r>
          </a:p>
          <a:p>
            <a:r>
              <a:rPr lang="ar-EG" dirty="0" smtClean="0"/>
              <a:t>د. جيهان شيخ العرب </a:t>
            </a:r>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ar-EG" dirty="0" smtClean="0"/>
              <a:t>تابع</a:t>
            </a:r>
            <a:endParaRPr lang="ar-EG"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r>
              <a:rPr lang="ar-SA" dirty="0"/>
              <a:t> </a:t>
            </a:r>
            <a:r>
              <a:rPr lang="ar-SA" b="1" u="heavy" dirty="0"/>
              <a:t>خامسا: </a:t>
            </a:r>
            <a:r>
              <a:rPr lang="ar-SA" b="1" u="heavy" dirty="0" err="1"/>
              <a:t>المحظيات</a:t>
            </a:r>
            <a:r>
              <a:rPr lang="ar-SA" b="1" u="heavy" dirty="0" smtClean="0"/>
              <a:t>:</a:t>
            </a:r>
            <a:r>
              <a:rPr lang="ar-EG" b="1" u="heavy" dirty="0" smtClean="0"/>
              <a:t> </a:t>
            </a:r>
            <a:r>
              <a:rPr lang="ar-SA" dirty="0"/>
              <a:t>كان يحتفظ الملوك بحريم خاص </a:t>
            </a:r>
            <a:r>
              <a:rPr lang="ar-SA" dirty="0" err="1"/>
              <a:t>ومحظيات</a:t>
            </a:r>
            <a:r>
              <a:rPr lang="ar-SA" dirty="0"/>
              <a:t> يخضعن لرئيسه. ويشرف عليهن عدد من الموظفين لهم مكانتهم مثل </a:t>
            </a:r>
            <a:r>
              <a:rPr lang="ar-SA" dirty="0" smtClean="0"/>
              <a:t>(المشرف </a:t>
            </a:r>
            <a:r>
              <a:rPr lang="ar-SA" dirty="0"/>
              <a:t>على غرف الحريم </a:t>
            </a:r>
            <a:r>
              <a:rPr lang="ar-SA" dirty="0" smtClean="0"/>
              <a:t>الملكية) </a:t>
            </a:r>
            <a:r>
              <a:rPr lang="ar-SA" dirty="0"/>
              <a:t>أو </a:t>
            </a:r>
            <a:r>
              <a:rPr lang="ar-SA" dirty="0" smtClean="0"/>
              <a:t>(نائب </a:t>
            </a:r>
            <a:r>
              <a:rPr lang="ar-SA" dirty="0"/>
              <a:t>رئيس </a:t>
            </a:r>
            <a:r>
              <a:rPr lang="ar-SA" dirty="0" smtClean="0"/>
              <a:t>الحريم)</a:t>
            </a:r>
            <a:r>
              <a:rPr lang="ar-EG" dirty="0" smtClean="0"/>
              <a:t>.</a:t>
            </a:r>
            <a:endParaRPr lang="ar-EG" b="1" u="heavy" dirty="0" smtClean="0"/>
          </a:p>
          <a:p>
            <a:r>
              <a:rPr lang="ar-SA" b="1" u="heavy" dirty="0"/>
              <a:t>سادسا: الأمراء</a:t>
            </a:r>
            <a:r>
              <a:rPr lang="ar-SA" b="1" u="heavy" dirty="0" smtClean="0"/>
              <a:t>:</a:t>
            </a:r>
            <a:r>
              <a:rPr lang="ar-EG" b="1" u="heavy" dirty="0" smtClean="0"/>
              <a:t>  </a:t>
            </a:r>
            <a:r>
              <a:rPr lang="ar-SA" dirty="0"/>
              <a:t>نتيجة تعدد زوجات الملوك وكثرة </a:t>
            </a:r>
            <a:r>
              <a:rPr lang="ar-SA" dirty="0" err="1"/>
              <a:t>محظياتهم</a:t>
            </a:r>
            <a:r>
              <a:rPr lang="ar-SA" dirty="0"/>
              <a:t> قد أدى إلى وجود عدد وفير من الأبناء الملكيين , ولذا كانت تخصص لهم أملاك معينة. </a:t>
            </a:r>
            <a:endParaRPr lang="en-US" dirty="0"/>
          </a:p>
          <a:p>
            <a:r>
              <a:rPr lang="en-US" dirty="0"/>
              <a:t> </a:t>
            </a:r>
            <a:r>
              <a:rPr lang="ar-SA" b="1" u="heavy" dirty="0"/>
              <a:t>سابعا: أقرباء الملك:</a:t>
            </a:r>
            <a:r>
              <a:rPr lang="ar-SA" dirty="0"/>
              <a:t> كان أقرباء الملك الحقيقيين يميزون أنفسهم بلقب (قريب حقيقي للملك</a:t>
            </a:r>
            <a:r>
              <a:rPr lang="ar-SA" dirty="0" smtClean="0"/>
              <a:t>).</a:t>
            </a:r>
            <a:endParaRPr lang="en-US" dirty="0"/>
          </a:p>
          <a:p>
            <a:r>
              <a:rPr lang="en-US" dirty="0"/>
              <a:t> </a:t>
            </a:r>
            <a:r>
              <a:rPr lang="ar-SA" b="1" u="heavy" dirty="0"/>
              <a:t>ثامنا: حكام الأقاليم:</a:t>
            </a:r>
            <a:r>
              <a:rPr lang="ar-SA" dirty="0"/>
              <a:t> كان حكام الأقاليم يمثلون طبقة خاصة ويجمعون من السلطات مثلما يجمع الملوك في نطاق الأقاليم التي </a:t>
            </a:r>
            <a:r>
              <a:rPr lang="ar-SA" dirty="0" smtClean="0"/>
              <a:t>يحكمونها</a:t>
            </a:r>
            <a:r>
              <a:rPr lang="ar-EG" dirty="0" smtClean="0"/>
              <a:t>.</a:t>
            </a:r>
            <a:endParaRPr lang="en-US" dirty="0"/>
          </a:p>
          <a:p>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ar-SA" b="1" dirty="0"/>
              <a:t>تطور النظام السياسي</a:t>
            </a:r>
            <a:endParaRPr lang="ar-EG"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ar-SA" b="1" u="heavy" dirty="0"/>
              <a:t>أولا: </a:t>
            </a:r>
            <a:r>
              <a:rPr lang="ar-SA" b="1" u="heavy" dirty="0" smtClean="0"/>
              <a:t>الملك:</a:t>
            </a:r>
            <a:r>
              <a:rPr lang="ar-EG" b="1" u="heavy" dirty="0" smtClean="0"/>
              <a:t> </a:t>
            </a:r>
            <a:r>
              <a:rPr lang="ar-SA" dirty="0" smtClean="0"/>
              <a:t>كان </a:t>
            </a:r>
            <a:r>
              <a:rPr lang="ar-SA" dirty="0"/>
              <a:t>الملك على رأس المجتمع وهو سيد فذاته لا تمس ولم يصل إلى هذه المكانة بالطبع إلا بعد تعاقب أجيال عديدة من الجماعات التي عاشت في وادي النيل. </a:t>
            </a:r>
            <a:endParaRPr lang="ar-EG" dirty="0" smtClean="0"/>
          </a:p>
          <a:p>
            <a:r>
              <a:rPr lang="ar-SA" b="1" i="1" dirty="0"/>
              <a:t>وكانت مصر مقسمة قبل عصر الأسرة الأولى إلى قسمين أو مملكتين هما:</a:t>
            </a:r>
            <a:endParaRPr lang="en-US" dirty="0"/>
          </a:p>
          <a:p>
            <a:r>
              <a:rPr lang="ar-SA" dirty="0"/>
              <a:t>1ـ مملكة الشمال ( الدلتا).</a:t>
            </a:r>
            <a:endParaRPr lang="en-US" dirty="0"/>
          </a:p>
          <a:p>
            <a:r>
              <a:rPr lang="ar-SA" dirty="0"/>
              <a:t>2ـ مملكة الجنوب (الصعيد).</a:t>
            </a:r>
            <a:endParaRPr lang="en-US" dirty="0"/>
          </a:p>
          <a:p>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ar-EG" dirty="0" smtClean="0"/>
              <a:t>تابع</a:t>
            </a:r>
            <a:endParaRPr lang="ar-EG"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ar-SA" b="1" dirty="0"/>
              <a:t>ـ تأليه الملك:</a:t>
            </a:r>
            <a:endParaRPr lang="en-US" dirty="0"/>
          </a:p>
          <a:p>
            <a:pPr>
              <a:buNone/>
            </a:pPr>
            <a:r>
              <a:rPr lang="ar-EG" dirty="0" smtClean="0"/>
              <a:t>      </a:t>
            </a:r>
            <a:r>
              <a:rPr lang="ar-SA" dirty="0" smtClean="0"/>
              <a:t>بعد </a:t>
            </a:r>
            <a:r>
              <a:rPr lang="ar-SA" dirty="0"/>
              <a:t>توحيد المملكتين الشمالية والجنوبية ومع صعوبة لم شمل البلاد بسبب معارضة أهل الدلتا للحاكم الجديد لكونه من أهل الصعيد. كان كل هذا حافزاٌ للملك بالتخلي عن أدميته والأخذ بفكرة تأليه نفسه, وأنه يتجسد فيه كافة </a:t>
            </a:r>
            <a:r>
              <a:rPr lang="ar-SA" dirty="0" smtClean="0"/>
              <a:t>المعبودات</a:t>
            </a:r>
            <a:r>
              <a:rPr lang="ar-EG"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ar-EG" dirty="0" smtClean="0"/>
              <a:t>تابع</a:t>
            </a:r>
            <a:endParaRPr lang="ar-EG"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ar-SA" sz="2800" b="1" dirty="0"/>
              <a:t>العوامل التي ساعدت على قوة السلطة السياسية للملك:</a:t>
            </a:r>
            <a:endParaRPr lang="en-US" sz="2800" b="1" dirty="0"/>
          </a:p>
          <a:p>
            <a:pPr lvl="0"/>
            <a:r>
              <a:rPr lang="ar-SA" dirty="0" smtClean="0"/>
              <a:t>(</a:t>
            </a:r>
            <a:r>
              <a:rPr lang="ar-EG" dirty="0" smtClean="0"/>
              <a:t>1</a:t>
            </a:r>
            <a:r>
              <a:rPr lang="ar-SA" dirty="0" smtClean="0"/>
              <a:t>) </a:t>
            </a:r>
            <a:r>
              <a:rPr lang="ar-SA" dirty="0" smtClean="0"/>
              <a:t>العوامل </a:t>
            </a:r>
            <a:r>
              <a:rPr lang="ar-SA" dirty="0"/>
              <a:t>الجغرافية:</a:t>
            </a:r>
            <a:endParaRPr lang="en-US" dirty="0"/>
          </a:p>
          <a:p>
            <a:r>
              <a:rPr lang="ar-SA" dirty="0" smtClean="0"/>
              <a:t>(2) العوامل </a:t>
            </a:r>
            <a:r>
              <a:rPr lang="ar-SA" dirty="0"/>
              <a:t>الدينية: </a:t>
            </a:r>
            <a:endParaRPr lang="en-US" dirty="0"/>
          </a:p>
          <a:p>
            <a:r>
              <a:rPr lang="ar-SA" dirty="0" smtClean="0"/>
              <a:t>(3) العوامل </a:t>
            </a:r>
            <a:r>
              <a:rPr lang="ar-SA" dirty="0"/>
              <a:t>السياسية:    </a:t>
            </a:r>
            <a:endParaRPr lang="en-US" dirty="0"/>
          </a:p>
          <a:p>
            <a:r>
              <a:rPr lang="ar-SA" dirty="0"/>
              <a:t>(4) العوامل الاقتصادية: </a:t>
            </a:r>
            <a:endParaRPr lang="en-US" dirty="0"/>
          </a:p>
          <a:p>
            <a:r>
              <a:rPr lang="ar-SA" b="1" dirty="0"/>
              <a:t>ـ الألقـاب </a:t>
            </a:r>
            <a:r>
              <a:rPr lang="ar-SA" b="1" dirty="0" smtClean="0"/>
              <a:t>الملكيـة:</a:t>
            </a:r>
            <a:r>
              <a:rPr lang="ar-EG" b="1" dirty="0" smtClean="0"/>
              <a:t> </a:t>
            </a:r>
            <a:r>
              <a:rPr lang="ar-SA" dirty="0" smtClean="0"/>
              <a:t>تشتمل </a:t>
            </a:r>
            <a:r>
              <a:rPr lang="ar-SA" dirty="0"/>
              <a:t>الألقاب الملكية الأكثر شيوعا على خمسة ألقاب هي:  </a:t>
            </a:r>
            <a:endParaRPr lang="en-US" dirty="0"/>
          </a:p>
          <a:p>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ar-EG" dirty="0" smtClean="0"/>
              <a:t>تابع</a:t>
            </a:r>
            <a:endParaRPr lang="ar-EG" dirty="0"/>
          </a:p>
        </p:txBody>
      </p:sp>
      <p:sp>
        <p:nvSpPr>
          <p:cNvPr id="3" name="عنصر نائب للمحتوى 2"/>
          <p:cNvSpPr>
            <a:spLocks noGrp="1"/>
          </p:cNvSpPr>
          <p:nvPr>
            <p:ph idx="1"/>
          </p:nvPr>
        </p:nvSpPr>
        <p:spPr/>
        <p:style>
          <a:lnRef idx="3">
            <a:schemeClr val="lt1"/>
          </a:lnRef>
          <a:fillRef idx="1">
            <a:schemeClr val="accent3"/>
          </a:fillRef>
          <a:effectRef idx="1">
            <a:schemeClr val="accent3"/>
          </a:effectRef>
          <a:fontRef idx="minor">
            <a:schemeClr val="lt1"/>
          </a:fontRef>
        </p:style>
        <p:txBody>
          <a:bodyPr/>
          <a:lstStyle/>
          <a:p>
            <a:r>
              <a:rPr lang="en-US" b="1" dirty="0"/>
              <a:t> </a:t>
            </a:r>
            <a:r>
              <a:rPr lang="ar-SA" b="1" dirty="0"/>
              <a:t>(1)اللقب </a:t>
            </a:r>
            <a:r>
              <a:rPr lang="ar-SA" b="1" dirty="0" err="1"/>
              <a:t>الحوري</a:t>
            </a:r>
            <a:r>
              <a:rPr lang="ar-SA" b="1" dirty="0"/>
              <a:t>:</a:t>
            </a:r>
            <a:endParaRPr lang="en-US" dirty="0"/>
          </a:p>
          <a:p>
            <a:r>
              <a:rPr lang="ar-SA" b="1" dirty="0"/>
              <a:t>(2)اللقب </a:t>
            </a:r>
            <a:r>
              <a:rPr lang="ar-SA" b="1" dirty="0" err="1"/>
              <a:t>النبتاوي</a:t>
            </a:r>
            <a:r>
              <a:rPr lang="ar-SA" b="1" dirty="0"/>
              <a:t> / </a:t>
            </a:r>
            <a:r>
              <a:rPr lang="ar-SA" b="1" dirty="0" err="1"/>
              <a:t>النبتي</a:t>
            </a:r>
            <a:r>
              <a:rPr lang="ar-SA" b="1" dirty="0"/>
              <a:t>.</a:t>
            </a:r>
            <a:endParaRPr lang="en-US" dirty="0"/>
          </a:p>
          <a:p>
            <a:r>
              <a:rPr lang="ar-SA" b="1" dirty="0"/>
              <a:t> (3) اللقب </a:t>
            </a:r>
            <a:r>
              <a:rPr lang="ar-SA" b="1" dirty="0" err="1"/>
              <a:t>النيسوبيتي</a:t>
            </a:r>
            <a:r>
              <a:rPr lang="ar-SA" b="1" dirty="0"/>
              <a:t> / </a:t>
            </a:r>
            <a:r>
              <a:rPr lang="ar-SA" b="1" dirty="0" err="1"/>
              <a:t>النيسوت</a:t>
            </a:r>
            <a:r>
              <a:rPr lang="ar-SA" b="1" dirty="0"/>
              <a:t> بيتي .</a:t>
            </a:r>
            <a:endParaRPr lang="en-US" dirty="0"/>
          </a:p>
          <a:p>
            <a:r>
              <a:rPr lang="ar-SA" b="1" dirty="0"/>
              <a:t>(4) لقب " سارع ".</a:t>
            </a:r>
            <a:endParaRPr lang="en-US" dirty="0"/>
          </a:p>
          <a:p>
            <a:r>
              <a:rPr lang="ar-SA" b="1" dirty="0"/>
              <a:t>(5) لقب " حر </a:t>
            </a:r>
            <a:r>
              <a:rPr lang="ar-SA" b="1" dirty="0" err="1"/>
              <a:t>ـ</a:t>
            </a:r>
            <a:r>
              <a:rPr lang="ar-SA" b="1" dirty="0"/>
              <a:t> </a:t>
            </a:r>
            <a:r>
              <a:rPr lang="ar-SA" b="1" dirty="0" err="1"/>
              <a:t>نوب</a:t>
            </a:r>
            <a:r>
              <a:rPr lang="ar-SA" b="1" dirty="0"/>
              <a:t> / </a:t>
            </a:r>
            <a:r>
              <a:rPr lang="ar-SA" b="1" dirty="0" err="1"/>
              <a:t>حرنبو</a:t>
            </a:r>
            <a:r>
              <a:rPr lang="ar-SA" b="1" dirty="0"/>
              <a:t> " .</a:t>
            </a:r>
            <a:endParaRPr lang="en-US" dirty="0"/>
          </a:p>
          <a:p>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ar-EG" dirty="0" smtClean="0"/>
              <a:t>تابع</a:t>
            </a:r>
            <a:endParaRPr lang="ar-EG"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ar-SA" b="1" dirty="0"/>
              <a:t>ـ </a:t>
            </a:r>
            <a:r>
              <a:rPr lang="ar-SA" b="1" dirty="0" err="1"/>
              <a:t>زي</a:t>
            </a:r>
            <a:r>
              <a:rPr lang="ar-SA" b="1" dirty="0"/>
              <a:t> </a:t>
            </a:r>
            <a:r>
              <a:rPr lang="ar-SA" b="1" dirty="0" smtClean="0"/>
              <a:t>الملك:</a:t>
            </a:r>
            <a:r>
              <a:rPr lang="ar-EG" b="1" dirty="0" smtClean="0"/>
              <a:t> </a:t>
            </a:r>
            <a:r>
              <a:rPr lang="ar-SA" dirty="0" smtClean="0"/>
              <a:t>مادام </a:t>
            </a:r>
            <a:r>
              <a:rPr lang="ar-SA" dirty="0"/>
              <a:t>الملوك يتمتعون بمكانة خاصة فكان لا بد أن يمتازوا عن رعاياهم في زيهم وزينتهم وإن كان لباسهم في أقدم العصور يتسم بالبساطة </a:t>
            </a:r>
            <a:r>
              <a:rPr lang="ar-EG" dirty="0" smtClean="0"/>
              <a:t>.</a:t>
            </a:r>
          </a:p>
          <a:p>
            <a:r>
              <a:rPr lang="ar-SA" dirty="0"/>
              <a:t>ـ </a:t>
            </a:r>
            <a:r>
              <a:rPr lang="ar-SA" b="1" dirty="0"/>
              <a:t>التيجـان: </a:t>
            </a:r>
            <a:r>
              <a:rPr lang="ar-SA" dirty="0"/>
              <a:t>تختلف التيجان في أشكالها , وما ترمز له فمنها</a:t>
            </a:r>
            <a:r>
              <a:rPr lang="ar-SA" dirty="0" smtClean="0"/>
              <a:t>:</a:t>
            </a:r>
            <a:endParaRPr lang="ar-EG" dirty="0" smtClean="0"/>
          </a:p>
          <a:p>
            <a:r>
              <a:rPr lang="ar-SA" dirty="0"/>
              <a:t>التاج الأحمر: </a:t>
            </a:r>
            <a:endParaRPr lang="ar-EG" dirty="0" smtClean="0"/>
          </a:p>
          <a:p>
            <a:r>
              <a:rPr lang="ar-SA" dirty="0"/>
              <a:t>التاج الأبيض: </a:t>
            </a:r>
            <a:endParaRPr lang="ar-EG" dirty="0" smtClean="0"/>
          </a:p>
          <a:p>
            <a:r>
              <a:rPr lang="ar-SA" dirty="0"/>
              <a:t>التاج الأزرق: </a:t>
            </a:r>
            <a:endParaRPr lang="en-US" dirty="0"/>
          </a:p>
          <a:p>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ar-EG" dirty="0" smtClean="0"/>
              <a:t>تابع</a:t>
            </a:r>
            <a:endParaRPr lang="ar-EG"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ar-SA" b="1" dirty="0"/>
              <a:t>ـ شارات الملك:  </a:t>
            </a:r>
            <a:r>
              <a:rPr lang="ar-SA" dirty="0"/>
              <a:t>من أهم شارات الملك هي :</a:t>
            </a:r>
            <a:endParaRPr lang="en-US" dirty="0"/>
          </a:p>
          <a:p>
            <a:r>
              <a:rPr lang="ar-SA" dirty="0"/>
              <a:t>1) الهراوة أو دبوس القتال</a:t>
            </a:r>
            <a:r>
              <a:rPr lang="ar-SA" dirty="0" smtClean="0"/>
              <a:t>:.</a:t>
            </a:r>
            <a:endParaRPr lang="en-US" dirty="0"/>
          </a:p>
          <a:p>
            <a:r>
              <a:rPr lang="ar-SA" dirty="0"/>
              <a:t>2) العصا </a:t>
            </a:r>
            <a:r>
              <a:rPr lang="ar-SA" dirty="0" smtClean="0"/>
              <a:t>المعقوفة</a:t>
            </a:r>
            <a:r>
              <a:rPr lang="ar-EG" dirty="0" smtClean="0"/>
              <a:t>.</a:t>
            </a:r>
          </a:p>
          <a:p>
            <a:r>
              <a:rPr lang="ar-SA" b="1" dirty="0"/>
              <a:t>كرسي </a:t>
            </a:r>
            <a:r>
              <a:rPr lang="ar-SA" b="1" dirty="0" smtClean="0"/>
              <a:t>العرش:</a:t>
            </a:r>
            <a:r>
              <a:rPr lang="ar-EG" b="1" dirty="0" smtClean="0"/>
              <a:t> </a:t>
            </a:r>
            <a:r>
              <a:rPr lang="ar-SA" dirty="0" smtClean="0"/>
              <a:t>كان </a:t>
            </a:r>
            <a:r>
              <a:rPr lang="ar-SA" dirty="0"/>
              <a:t>كرسي العرش في أول أمره بسيطا حيث كان عبارة عن مقعد في هيئة مكعب ذو ظهر قليل الارتفاع وابتداء من عصر الدولة الحديثة صار هذا المقعد يوضع تحت مظلة تحملها أعمدة </a:t>
            </a:r>
            <a:r>
              <a:rPr lang="ar-SA" dirty="0" smtClean="0"/>
              <a:t>خشبية</a:t>
            </a:r>
            <a:r>
              <a:rPr lang="ar-EG" dirty="0" smtClean="0"/>
              <a:t>.</a:t>
            </a:r>
            <a:endParaRPr lang="en-US" dirty="0"/>
          </a:p>
          <a:p>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EG" dirty="0" smtClean="0"/>
              <a:t>تابع</a:t>
            </a:r>
            <a:endParaRPr lang="ar-EG"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ar-SA" b="1" dirty="0"/>
              <a:t>تطور سلطة الملك عبر العصور التاريخية:</a:t>
            </a:r>
            <a:endParaRPr lang="en-US" b="1" dirty="0"/>
          </a:p>
          <a:p>
            <a:r>
              <a:rPr lang="ar-SA" sz="2400" b="1" dirty="0"/>
              <a:t>أولا: في عصر الدولة القديمة:</a:t>
            </a:r>
            <a:endParaRPr lang="en-US" sz="2400" dirty="0"/>
          </a:p>
          <a:p>
            <a:r>
              <a:rPr lang="ar-SA" sz="2400" b="1" dirty="0"/>
              <a:t>ثانياٌ: في عصر الانتقال الأول.</a:t>
            </a:r>
            <a:endParaRPr lang="en-US" sz="2400" dirty="0"/>
          </a:p>
          <a:p>
            <a:r>
              <a:rPr lang="ar-SA" sz="2400" b="1" dirty="0"/>
              <a:t>ثالثا: في عصر الدولة الوسطي:</a:t>
            </a:r>
            <a:endParaRPr lang="en-US" sz="2400" dirty="0"/>
          </a:p>
          <a:p>
            <a:r>
              <a:rPr lang="ar-SA" sz="2400" b="1" dirty="0"/>
              <a:t>رابعا: في عصر الدولة الحديثة:</a:t>
            </a:r>
            <a:endParaRPr lang="en-US" sz="2400" dirty="0"/>
          </a:p>
          <a:p>
            <a:r>
              <a:rPr lang="ar-SA" b="1" u="heavy" dirty="0"/>
              <a:t>ثانيا: حاشية الملك</a:t>
            </a:r>
            <a:r>
              <a:rPr lang="ar-SA" b="1" u="heavy" dirty="0" smtClean="0"/>
              <a:t>:</a:t>
            </a:r>
            <a:r>
              <a:rPr lang="ar-EG" b="1" u="heavy" dirty="0" smtClean="0"/>
              <a:t> </a:t>
            </a:r>
            <a:r>
              <a:rPr lang="ar-SA" dirty="0"/>
              <a:t> يمكن التعرف على أكبر عدد من حاشية الملك من خلال مناظر الاحتفالات المدينة والدينية التي كان يشترك فيها </a:t>
            </a:r>
            <a:r>
              <a:rPr lang="ar-SA" dirty="0" smtClean="0"/>
              <a:t>الملك</a:t>
            </a:r>
            <a:r>
              <a:rPr lang="ar-EG" dirty="0" smtClean="0"/>
              <a:t>.</a:t>
            </a:r>
            <a:r>
              <a:rPr lang="ar-SA" dirty="0" smtClean="0"/>
              <a:t> </a:t>
            </a:r>
            <a:endParaRPr lang="en-US" dirty="0"/>
          </a:p>
          <a:p>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ar-EG" dirty="0" smtClean="0"/>
              <a:t>تابع</a:t>
            </a:r>
            <a:endParaRPr lang="ar-EG"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dirty="0"/>
              <a:t> </a:t>
            </a:r>
            <a:r>
              <a:rPr lang="ar-SA" b="1" u="heavy" dirty="0"/>
              <a:t>ثالثا: الوزير</a:t>
            </a:r>
            <a:r>
              <a:rPr lang="ar-SA" b="1" u="heavy" dirty="0" smtClean="0"/>
              <a:t>:</a:t>
            </a:r>
            <a:endParaRPr lang="ar-EG" b="1" u="heavy" dirty="0" smtClean="0"/>
          </a:p>
          <a:p>
            <a:pPr>
              <a:buNone/>
            </a:pPr>
            <a:r>
              <a:rPr lang="ar-SA" dirty="0" smtClean="0"/>
              <a:t> </a:t>
            </a:r>
            <a:r>
              <a:rPr lang="ar-SA" dirty="0"/>
              <a:t>أما عن </a:t>
            </a:r>
            <a:r>
              <a:rPr lang="ar-EG" dirty="0" smtClean="0"/>
              <a:t>أهم </a:t>
            </a:r>
            <a:r>
              <a:rPr lang="ar-SA" dirty="0" smtClean="0"/>
              <a:t>أفراد </a:t>
            </a:r>
            <a:r>
              <a:rPr lang="ar-SA" dirty="0"/>
              <a:t>حاشية الملك قاطبة فهو ( الوزير). والوزير هو الشخص الذي يلي الملك مباشرة في </a:t>
            </a:r>
            <a:r>
              <a:rPr lang="ar-SA" dirty="0" smtClean="0"/>
              <a:t>السلطة.</a:t>
            </a:r>
            <a:endParaRPr lang="ar-EG" dirty="0" smtClean="0"/>
          </a:p>
          <a:p>
            <a:r>
              <a:rPr lang="ar-EG" dirty="0" smtClean="0"/>
              <a:t>وكان للوزير العديد من المهام (راجع الكتاب الجامعي).</a:t>
            </a:r>
          </a:p>
          <a:p>
            <a:r>
              <a:rPr lang="en-US" dirty="0"/>
              <a:t> </a:t>
            </a:r>
            <a:r>
              <a:rPr lang="ar-SA" b="1" u="heavy" dirty="0"/>
              <a:t>رابعا: الملكات</a:t>
            </a:r>
            <a:r>
              <a:rPr lang="ar-SA" b="1" u="heavy" dirty="0" smtClean="0"/>
              <a:t>:</a:t>
            </a:r>
            <a:endParaRPr lang="ar-EG" dirty="0" smtClean="0"/>
          </a:p>
          <a:p>
            <a:r>
              <a:rPr lang="ar-SA" sz="2400" b="1" dirty="0"/>
              <a:t>الملكات في عصر الدولة القديمة: </a:t>
            </a:r>
            <a:r>
              <a:rPr lang="ar-SA" sz="2400" dirty="0" smtClean="0"/>
              <a:t> </a:t>
            </a:r>
            <a:endParaRPr lang="ar-EG" sz="2400" dirty="0" smtClean="0"/>
          </a:p>
          <a:p>
            <a:r>
              <a:rPr lang="ar-SA" sz="2400" b="1" dirty="0"/>
              <a:t>ـ الملكات في عصر الدولة الوسطى</a:t>
            </a:r>
            <a:r>
              <a:rPr lang="ar-SA" sz="2400" b="1" dirty="0" smtClean="0"/>
              <a:t>:</a:t>
            </a:r>
            <a:endParaRPr lang="ar-EG" sz="2400" b="1" dirty="0" smtClean="0"/>
          </a:p>
          <a:p>
            <a:r>
              <a:rPr lang="ar-SA" sz="2400" b="1" dirty="0"/>
              <a:t>ـ الملكات في عصر الدولة الحديثة:</a:t>
            </a:r>
            <a:endParaRPr lang="en-US" sz="2400" dirty="0"/>
          </a:p>
          <a:p>
            <a:endParaRPr lang="ar-EG"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556</Words>
  <Application>Microsoft Office PowerPoint</Application>
  <PresentationFormat>عرض على الشاشة (3:4)‏</PresentationFormat>
  <Paragraphs>56</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تطور النظام السياسي</vt:lpstr>
      <vt:lpstr>تطور النظام السياسي</vt:lpstr>
      <vt:lpstr>تابع</vt:lpstr>
      <vt:lpstr>تابع</vt:lpstr>
      <vt:lpstr>تابع</vt:lpstr>
      <vt:lpstr>تابع</vt:lpstr>
      <vt:lpstr>تابع</vt:lpstr>
      <vt:lpstr>تابع</vt:lpstr>
      <vt:lpstr>تابع</vt:lpstr>
      <vt:lpstr>تابع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تطور النظام السياسي</dc:title>
  <dc:creator>MakkaH-78</dc:creator>
  <cp:lastModifiedBy>MakkaH-78</cp:lastModifiedBy>
  <cp:revision>4</cp:revision>
  <dcterms:created xsi:type="dcterms:W3CDTF">2020-04-02T14:32:59Z</dcterms:created>
  <dcterms:modified xsi:type="dcterms:W3CDTF">2020-04-02T15:10:59Z</dcterms:modified>
</cp:coreProperties>
</file>